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5"/>
    <a:srgbClr val="FF3B3B"/>
    <a:srgbClr val="FF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5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44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5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95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1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94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8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7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50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68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2">
              <a:lumMod val="60000"/>
              <a:lumOff val="40000"/>
            </a:schemeClr>
          </a:fgClr>
          <a:bgClr>
            <a:schemeClr val="accent2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7FA5B-173C-4872-BD88-811E8C2AB09C}" type="datetimeFigureOut">
              <a:rPr lang="ru-RU" smtClean="0"/>
              <a:t>23.05.2014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B2429-3D3D-4C1D-9377-EF759D555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98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972" y="84748"/>
            <a:ext cx="10331779" cy="43647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+mn-lt"/>
              </a:rPr>
              <a:t>Способы формирования фонда капитального ремонта МКД</a:t>
            </a:r>
            <a:endParaRPr lang="ru-RU" sz="28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405658" y="568354"/>
            <a:ext cx="11441643" cy="6073077"/>
            <a:chOff x="405658" y="568354"/>
            <a:chExt cx="11441643" cy="6073077"/>
          </a:xfrm>
        </p:grpSpPr>
        <p:sp>
          <p:nvSpPr>
            <p:cNvPr id="8" name="Полилиния 7"/>
            <p:cNvSpPr/>
            <p:nvPr/>
          </p:nvSpPr>
          <p:spPr>
            <a:xfrm>
              <a:off x="405658" y="568354"/>
              <a:ext cx="3632267" cy="6073077"/>
            </a:xfrm>
            <a:custGeom>
              <a:avLst/>
              <a:gdLst>
                <a:gd name="connsiteX0" fmla="*/ 0 w 3632267"/>
                <a:gd name="connsiteY0" fmla="*/ 363227 h 6073077"/>
                <a:gd name="connsiteX1" fmla="*/ 363227 w 3632267"/>
                <a:gd name="connsiteY1" fmla="*/ 0 h 6073077"/>
                <a:gd name="connsiteX2" fmla="*/ 3269040 w 3632267"/>
                <a:gd name="connsiteY2" fmla="*/ 0 h 6073077"/>
                <a:gd name="connsiteX3" fmla="*/ 3632267 w 3632267"/>
                <a:gd name="connsiteY3" fmla="*/ 363227 h 6073077"/>
                <a:gd name="connsiteX4" fmla="*/ 3632267 w 3632267"/>
                <a:gd name="connsiteY4" fmla="*/ 5709850 h 6073077"/>
                <a:gd name="connsiteX5" fmla="*/ 3269040 w 3632267"/>
                <a:gd name="connsiteY5" fmla="*/ 6073077 h 6073077"/>
                <a:gd name="connsiteX6" fmla="*/ 363227 w 3632267"/>
                <a:gd name="connsiteY6" fmla="*/ 6073077 h 6073077"/>
                <a:gd name="connsiteX7" fmla="*/ 0 w 3632267"/>
                <a:gd name="connsiteY7" fmla="*/ 5709850 h 6073077"/>
                <a:gd name="connsiteX8" fmla="*/ 0 w 3632267"/>
                <a:gd name="connsiteY8" fmla="*/ 363227 h 6073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267" h="6073077">
                  <a:moveTo>
                    <a:pt x="0" y="363227"/>
                  </a:moveTo>
                  <a:cubicBezTo>
                    <a:pt x="0" y="162622"/>
                    <a:pt x="162622" y="0"/>
                    <a:pt x="363227" y="0"/>
                  </a:cubicBezTo>
                  <a:lnTo>
                    <a:pt x="3269040" y="0"/>
                  </a:lnTo>
                  <a:cubicBezTo>
                    <a:pt x="3469645" y="0"/>
                    <a:pt x="3632267" y="162622"/>
                    <a:pt x="3632267" y="363227"/>
                  </a:cubicBezTo>
                  <a:lnTo>
                    <a:pt x="3632267" y="5709850"/>
                  </a:lnTo>
                  <a:cubicBezTo>
                    <a:pt x="3632267" y="5910455"/>
                    <a:pt x="3469645" y="6073077"/>
                    <a:pt x="3269040" y="6073077"/>
                  </a:cubicBezTo>
                  <a:lnTo>
                    <a:pt x="363227" y="6073077"/>
                  </a:lnTo>
                  <a:cubicBezTo>
                    <a:pt x="162622" y="6073077"/>
                    <a:pt x="0" y="5910455"/>
                    <a:pt x="0" y="5709850"/>
                  </a:cubicBezTo>
                  <a:lnTo>
                    <a:pt x="0" y="36322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35000">
                  <a:schemeClr val="bg1">
                    <a:lumMod val="8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428544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9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593474" y="5048826"/>
              <a:ext cx="3256633" cy="1308284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FF1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b="1" kern="1200" dirty="0" smtClean="0"/>
                <a:t>Стоит выбрать, </a:t>
              </a:r>
              <a:r>
                <a:rPr lang="ru-RU" sz="800" b="1" kern="1200" dirty="0" smtClean="0"/>
                <a:t>если: 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домом управляет ТСЖ, включающее один дом или несколько домов с общим числом квартир не более 30, ЖСК или иной специализированный жилищный кооператив;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(дома) имеет большую общую площадь (площадь определяет быстроту сбора средств на капитальный ремонт);	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(дома) новый, либо конструктивные элементы были недавно заменены, в ближайшее время капитальный ремонт не требуется; 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есть активный совет дома, есть желание собственников активно участвовать в решении вопросов проведения капитального ремонта.</a:t>
              </a:r>
              <a:endParaRPr lang="ru-RU" sz="8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593474" y="1167252"/>
              <a:ext cx="3256633" cy="1741015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b="1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Преимущества</a:t>
              </a:r>
              <a:endParaRPr lang="ru-RU" sz="800" kern="1200" dirty="0" smtClean="0">
                <a:solidFill>
                  <a:schemeClr val="dk1">
                    <a:hueOff val="0"/>
                    <a:satOff val="0"/>
                    <a:lumOff val="0"/>
                  </a:schemeClr>
                </a:solidFill>
              </a:endParaRP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- Средства накапливаются на счёте одного дома (или нескольких домов, составляющих ТСЖ и имеющих общее число квартир не более 30) и не могут быть направлены на ремонт других домов.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- Не нужно действовать через регионального оператора.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- Работы по капитальному ремонту можно провести ранее срока, указанного в Программе, при наличии необходимой суммы.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- Собственники сами выбирают размер взноса (не меньше 6 рублей 60 копеек), перечень работ и услуг по капитальному ремонту, сроки проведения (не позднее указанных в программе) и кредитную организацию, в которой будет открыт счёт дома.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>
                  <a:solidFill>
                    <a:schemeClr val="dk1">
                      <a:hueOff val="0"/>
                      <a:satOff val="0"/>
                      <a:lumOff val="0"/>
                    </a:schemeClr>
                  </a:solidFill>
                </a:rPr>
                <a:t>- В любом момент можно сменить на другой способ формирования фонда капремонта.</a:t>
              </a:r>
              <a:endParaRPr lang="ru-RU" sz="800" kern="1200" dirty="0">
                <a:solidFill>
                  <a:schemeClr val="dk1">
                    <a:hueOff val="0"/>
                    <a:satOff val="0"/>
                    <a:lumOff val="0"/>
                  </a:schemeClr>
                </a:solidFill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593475" y="3045615"/>
              <a:ext cx="3256633" cy="1865863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212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b="1" dirty="0" smtClean="0"/>
                <a:t>Недостатки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Доступно только для ТСЖ, созданных на один дом или несколько, с общим числом квартир не более 30, , ЖСК и других специализированных кооперативов.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Работу с должниками по оплате взносов на капремонт ТСЖ (ЖСК) должно вести самостоятельно.	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Расходы по открытию и содержанию счёта несут собственники.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О собранных и потраченных взносах на капитальный ремонт ТСЖ (ЖСК) самостоятельно отчитывается в </a:t>
              </a:r>
              <a:r>
                <a:rPr lang="ru-RU" sz="800" kern="1200" dirty="0" err="1" smtClean="0"/>
                <a:t>Госжилстройтехинспекцию</a:t>
              </a:r>
              <a:r>
                <a:rPr lang="ru-RU" sz="800" kern="1200" dirty="0" smtClean="0"/>
                <a:t> Пензенской области.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ТСЖ (ЖСК) самостоятельно взаимодействует с выбранным банком.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При недостаточности средств для проведения капитального ремонта в срок собственники сами определяют источник финансирования, в случае кредитования выплачивают проценты по кредиту.	</a:t>
              </a:r>
              <a:endParaRPr lang="ru-RU" sz="8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4310346" y="568354"/>
              <a:ext cx="3632267" cy="6073077"/>
            </a:xfrm>
            <a:custGeom>
              <a:avLst/>
              <a:gdLst>
                <a:gd name="connsiteX0" fmla="*/ 0 w 3632267"/>
                <a:gd name="connsiteY0" fmla="*/ 363227 h 6073077"/>
                <a:gd name="connsiteX1" fmla="*/ 363227 w 3632267"/>
                <a:gd name="connsiteY1" fmla="*/ 0 h 6073077"/>
                <a:gd name="connsiteX2" fmla="*/ 3269040 w 3632267"/>
                <a:gd name="connsiteY2" fmla="*/ 0 h 6073077"/>
                <a:gd name="connsiteX3" fmla="*/ 3632267 w 3632267"/>
                <a:gd name="connsiteY3" fmla="*/ 363227 h 6073077"/>
                <a:gd name="connsiteX4" fmla="*/ 3632267 w 3632267"/>
                <a:gd name="connsiteY4" fmla="*/ 5709850 h 6073077"/>
                <a:gd name="connsiteX5" fmla="*/ 3269040 w 3632267"/>
                <a:gd name="connsiteY5" fmla="*/ 6073077 h 6073077"/>
                <a:gd name="connsiteX6" fmla="*/ 363227 w 3632267"/>
                <a:gd name="connsiteY6" fmla="*/ 6073077 h 6073077"/>
                <a:gd name="connsiteX7" fmla="*/ 0 w 3632267"/>
                <a:gd name="connsiteY7" fmla="*/ 5709850 h 6073077"/>
                <a:gd name="connsiteX8" fmla="*/ 0 w 3632267"/>
                <a:gd name="connsiteY8" fmla="*/ 363227 h 6073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267" h="6073077">
                  <a:moveTo>
                    <a:pt x="0" y="363227"/>
                  </a:moveTo>
                  <a:cubicBezTo>
                    <a:pt x="0" y="162622"/>
                    <a:pt x="162622" y="0"/>
                    <a:pt x="363227" y="0"/>
                  </a:cubicBezTo>
                  <a:lnTo>
                    <a:pt x="3269040" y="0"/>
                  </a:lnTo>
                  <a:cubicBezTo>
                    <a:pt x="3469645" y="0"/>
                    <a:pt x="3632267" y="162622"/>
                    <a:pt x="3632267" y="363227"/>
                  </a:cubicBezTo>
                  <a:lnTo>
                    <a:pt x="3632267" y="5709850"/>
                  </a:lnTo>
                  <a:cubicBezTo>
                    <a:pt x="3632267" y="5910455"/>
                    <a:pt x="3469645" y="6073077"/>
                    <a:pt x="3269040" y="6073077"/>
                  </a:cubicBezTo>
                  <a:lnTo>
                    <a:pt x="363227" y="6073077"/>
                  </a:lnTo>
                  <a:cubicBezTo>
                    <a:pt x="162622" y="6073077"/>
                    <a:pt x="0" y="5910455"/>
                    <a:pt x="0" y="5709850"/>
                  </a:cubicBezTo>
                  <a:lnTo>
                    <a:pt x="0" y="36322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35000">
                  <a:schemeClr val="bg1">
                    <a:lumMod val="8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428544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900" kern="1200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498162" y="5048826"/>
              <a:ext cx="3256633" cy="1308284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FF1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b="1" dirty="0" smtClean="0"/>
                <a:t>Стоит выбрать</a:t>
              </a:r>
              <a:r>
                <a:rPr lang="ru-RU" sz="800" b="1" kern="1200" dirty="0" smtClean="0"/>
                <a:t>, </a:t>
              </a:r>
              <a:r>
                <a:rPr lang="ru-RU" sz="800" b="1" kern="1200" dirty="0" smtClean="0"/>
                <a:t>если: 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имеет большую общую площадь (площадь определяет быстроту сбора средств на капитальный ремонт);	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новый, либо конструктивные элементы были недавно заменены, в ближайшее время капитальный ремонт не требуется;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есть активный совет дома, собственники активно участвуют в управлении домом, но не могут создать ТСЖ; 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входит в состав ТСЖ, включающего более одного дома с общим числом квартир свыше 30, но собственники не хотят формировать фонд капремонта на централизованном счёте </a:t>
              </a:r>
              <a:r>
                <a:rPr lang="ru-RU" sz="800" kern="1200" dirty="0" err="1" smtClean="0"/>
                <a:t>регоператора</a:t>
              </a:r>
              <a:r>
                <a:rPr lang="ru-RU" sz="800" kern="1200" dirty="0" smtClean="0"/>
                <a:t>.	</a:t>
              </a:r>
              <a:endParaRPr lang="ru-RU" sz="800" kern="1200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4498162" y="1167251"/>
              <a:ext cx="3256633" cy="2296439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b="1" kern="1200" dirty="0" smtClean="0"/>
                <a:t>Преимущества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Доступен для всех форм управления многоквартирным домом.	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Средства накапливаются на счёте одного дома и не могут быть направлены на ремонт других домов.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Работы по капитальному ремонту можно провести ранее срока, указанного в Программе, при наличии необходимой суммы.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Собственники сами выбирают размер взноса (не меньше 6 рублей 60 копеек), перечень работ и услуг по капитальному ремонту, сроки проведения (не позднее указанных в программе) и кредитную организацию, в которой будет открыт счёт дома.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В любой момент можно сменить на другой способ формирования фонда капремонта.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kern="1200" dirty="0" smtClean="0"/>
                <a:t>- Региональный оператор отчитывается в Управление </a:t>
              </a:r>
              <a:r>
                <a:rPr lang="ru-RU" sz="800" kern="1200" dirty="0" err="1" smtClean="0"/>
                <a:t>Госжилстройтехинспекции</a:t>
              </a:r>
              <a:r>
                <a:rPr lang="ru-RU" sz="800" kern="1200" dirty="0" smtClean="0"/>
                <a:t>.</a:t>
              </a:r>
            </a:p>
            <a:p>
              <a:pPr lvl="0" defTabSz="355600">
                <a:spcBef>
                  <a:spcPts val="200"/>
                </a:spcBef>
                <a:spcAft>
                  <a:spcPts val="200"/>
                </a:spcAft>
              </a:pPr>
              <a:r>
                <a:rPr lang="ru-RU" sz="800" dirty="0"/>
                <a:t>- </a:t>
              </a:r>
              <a:r>
                <a:rPr lang="ru-RU" sz="800" dirty="0" smtClean="0"/>
                <a:t>С </a:t>
              </a:r>
              <a:r>
                <a:rPr lang="ru-RU" sz="800" dirty="0"/>
                <a:t>выбранным банком </a:t>
              </a:r>
              <a:r>
                <a:rPr lang="ru-RU" sz="800" dirty="0" smtClean="0"/>
                <a:t>взаимодействует Региональный оператор.</a:t>
              </a:r>
              <a:endParaRPr lang="ru-RU" sz="800" kern="1200" dirty="0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498163" y="3601039"/>
              <a:ext cx="3256633" cy="1310438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212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ru-RU" sz="800" b="1" kern="1200" dirty="0" smtClean="0"/>
                <a:t>Недостатки</a:t>
              </a:r>
              <a:endParaRPr lang="ru-RU" sz="800" b="1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ru-RU" sz="800" kern="1200" dirty="0" smtClean="0"/>
                <a:t>- Можно открыть только на один дом.			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ru-RU" sz="800" kern="1200" dirty="0" smtClean="0"/>
                <a:t>- Для решения каждого вопроса необходимо проводить общее собрание собственников.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ru-RU" sz="800" kern="1200" dirty="0" smtClean="0"/>
                <a:t>- Расходы по открытию и содержанию счёта несут собственники.</a:t>
              </a:r>
            </a:p>
            <a:p>
              <a:pPr lvl="0" algn="l" defTabSz="355600">
                <a:lnSpc>
                  <a:spcPct val="100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ru-RU" sz="800" kern="1200" dirty="0" smtClean="0"/>
                <a:t>- При недостаточности средств для проведения капитального ремонта в срок собственники сами определяют источник финансирования, в случае кредитования выплачивают проценты по кредиту</a:t>
              </a:r>
              <a:r>
                <a:rPr lang="ru-RU" sz="800" kern="1200" dirty="0" smtClean="0"/>
                <a:t>.</a:t>
              </a:r>
              <a:r>
                <a:rPr lang="ru-RU" sz="800" kern="1200" dirty="0" smtClean="0"/>
                <a:t>	</a:t>
              </a:r>
              <a:endParaRPr lang="ru-RU" sz="800" kern="1200" dirty="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8215034" y="568354"/>
              <a:ext cx="3632267" cy="6073077"/>
            </a:xfrm>
            <a:custGeom>
              <a:avLst/>
              <a:gdLst>
                <a:gd name="connsiteX0" fmla="*/ 0 w 3632267"/>
                <a:gd name="connsiteY0" fmla="*/ 363227 h 6073077"/>
                <a:gd name="connsiteX1" fmla="*/ 363227 w 3632267"/>
                <a:gd name="connsiteY1" fmla="*/ 0 h 6073077"/>
                <a:gd name="connsiteX2" fmla="*/ 3269040 w 3632267"/>
                <a:gd name="connsiteY2" fmla="*/ 0 h 6073077"/>
                <a:gd name="connsiteX3" fmla="*/ 3632267 w 3632267"/>
                <a:gd name="connsiteY3" fmla="*/ 363227 h 6073077"/>
                <a:gd name="connsiteX4" fmla="*/ 3632267 w 3632267"/>
                <a:gd name="connsiteY4" fmla="*/ 5709850 h 6073077"/>
                <a:gd name="connsiteX5" fmla="*/ 3269040 w 3632267"/>
                <a:gd name="connsiteY5" fmla="*/ 6073077 h 6073077"/>
                <a:gd name="connsiteX6" fmla="*/ 363227 w 3632267"/>
                <a:gd name="connsiteY6" fmla="*/ 6073077 h 6073077"/>
                <a:gd name="connsiteX7" fmla="*/ 0 w 3632267"/>
                <a:gd name="connsiteY7" fmla="*/ 5709850 h 6073077"/>
                <a:gd name="connsiteX8" fmla="*/ 0 w 3632267"/>
                <a:gd name="connsiteY8" fmla="*/ 363227 h 6073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267" h="6073077">
                  <a:moveTo>
                    <a:pt x="0" y="363227"/>
                  </a:moveTo>
                  <a:cubicBezTo>
                    <a:pt x="0" y="162622"/>
                    <a:pt x="162622" y="0"/>
                    <a:pt x="363227" y="0"/>
                  </a:cubicBezTo>
                  <a:lnTo>
                    <a:pt x="3269040" y="0"/>
                  </a:lnTo>
                  <a:cubicBezTo>
                    <a:pt x="3469645" y="0"/>
                    <a:pt x="3632267" y="162622"/>
                    <a:pt x="3632267" y="363227"/>
                  </a:cubicBezTo>
                  <a:lnTo>
                    <a:pt x="3632267" y="5709850"/>
                  </a:lnTo>
                  <a:cubicBezTo>
                    <a:pt x="3632267" y="5910455"/>
                    <a:pt x="3469645" y="6073077"/>
                    <a:pt x="3269040" y="6073077"/>
                  </a:cubicBezTo>
                  <a:lnTo>
                    <a:pt x="363227" y="6073077"/>
                  </a:lnTo>
                  <a:cubicBezTo>
                    <a:pt x="162622" y="6073077"/>
                    <a:pt x="0" y="5910455"/>
                    <a:pt x="0" y="5709850"/>
                  </a:cubicBezTo>
                  <a:lnTo>
                    <a:pt x="0" y="36322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35000">
                  <a:schemeClr val="bg1">
                    <a:lumMod val="8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4285444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900" kern="1200" dirty="0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8402850" y="5048826"/>
              <a:ext cx="3256633" cy="1308284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FF1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b="1" kern="1200" dirty="0" smtClean="0"/>
                <a:t>Стоит выбрать, </a:t>
              </a:r>
              <a:r>
                <a:rPr lang="ru-RU" sz="800" b="1" kern="1200" dirty="0" smtClean="0"/>
                <a:t>если: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имеет небольшую общую площадь (площадь определяет быстроту сбора средств на капитальный ремонт);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дом старый, конструктивные элементы изношены и требуют капитального ремонта;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в доме в ближайшие годы запланирован капитальный ремонт по региональной программе и нет возможности самостоятельно в срок накопить необходимые средства;</a:t>
              </a:r>
            </a:p>
            <a:p>
              <a:pPr lvl="0" algn="l" defTabSz="355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800" kern="1200" dirty="0" smtClean="0"/>
                <a:t>- нет активного совета МКД, собственники не принимают активного участия в решении вопросов, касающихся общедомового имущества.</a:t>
              </a:r>
              <a:endParaRPr lang="ru-RU" sz="800" kern="1200" dirty="0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8393262" y="1167251"/>
              <a:ext cx="3256633" cy="2786633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b="1" kern="1200" dirty="0" smtClean="0"/>
                <a:t>Преимущества </a:t>
              </a:r>
              <a:endParaRPr lang="ru-RU" sz="800" kern="1200" dirty="0" smtClean="0"/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Капитальный </a:t>
              </a:r>
              <a:r>
                <a:rPr lang="ru-RU" sz="800" kern="1200" dirty="0" smtClean="0"/>
                <a:t>ремонт гарантированно будет проведён в срок.	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Доступен </a:t>
              </a:r>
              <a:r>
                <a:rPr lang="ru-RU" sz="800" kern="1200" dirty="0" smtClean="0"/>
                <a:t>для всех способов управления домами — непосредственное управление, управляющая компания, ТСЖ (ЖСК).  		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Не </a:t>
              </a:r>
              <a:r>
                <a:rPr lang="ru-RU" sz="800" kern="1200" dirty="0" smtClean="0"/>
                <a:t>обязательно проводить общее собрание для выбора этого способа.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Все </a:t>
              </a:r>
              <a:r>
                <a:rPr lang="ru-RU" sz="800" kern="1200" dirty="0" smtClean="0"/>
                <a:t>вопросы по капитальному ремонту решает региональный оператор.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По </a:t>
              </a:r>
              <a:r>
                <a:rPr lang="ru-RU" sz="800" kern="1200" dirty="0" smtClean="0"/>
                <a:t>решению собственников могут быть установлены иные сроки капитального ремонта (не позднее указанных в Программе).	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При </a:t>
              </a:r>
              <a:r>
                <a:rPr lang="ru-RU" sz="800" kern="1200" dirty="0" smtClean="0"/>
                <a:t>недостаточности средств на проведение работ вопрос финансирования капитального ремонта решает Региональный оператор.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Если </a:t>
              </a:r>
              <a:r>
                <a:rPr lang="ru-RU" sz="800" kern="1200" dirty="0" smtClean="0"/>
                <a:t>собственники выполнят капитальный ремонт за свой счет ранее срока , указанного в региональной программе, то потраченные средства им могут засчитать в качестве будущих взносов на капремонт.</a:t>
              </a:r>
            </a:p>
            <a:p>
              <a:pPr lvl="0" algn="l" defTabSz="355600">
                <a:lnSpc>
                  <a:spcPct val="100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Расходы </a:t>
              </a:r>
              <a:r>
                <a:rPr lang="ru-RU" sz="800" kern="1200" dirty="0" smtClean="0"/>
                <a:t>по открытию и содержанию счёта несёт Региональный оператор.</a:t>
              </a:r>
              <a:endParaRPr lang="ru-RU" sz="800" kern="1200" dirty="0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8402851" y="4091233"/>
              <a:ext cx="3256633" cy="820245"/>
            </a:xfrm>
            <a:custGeom>
              <a:avLst/>
              <a:gdLst>
                <a:gd name="connsiteX0" fmla="*/ 0 w 3256633"/>
                <a:gd name="connsiteY0" fmla="*/ 130828 h 1308284"/>
                <a:gd name="connsiteX1" fmla="*/ 130828 w 3256633"/>
                <a:gd name="connsiteY1" fmla="*/ 0 h 1308284"/>
                <a:gd name="connsiteX2" fmla="*/ 3125805 w 3256633"/>
                <a:gd name="connsiteY2" fmla="*/ 0 h 1308284"/>
                <a:gd name="connsiteX3" fmla="*/ 3256633 w 3256633"/>
                <a:gd name="connsiteY3" fmla="*/ 130828 h 1308284"/>
                <a:gd name="connsiteX4" fmla="*/ 3256633 w 3256633"/>
                <a:gd name="connsiteY4" fmla="*/ 1177456 h 1308284"/>
                <a:gd name="connsiteX5" fmla="*/ 3125805 w 3256633"/>
                <a:gd name="connsiteY5" fmla="*/ 1308284 h 1308284"/>
                <a:gd name="connsiteX6" fmla="*/ 130828 w 3256633"/>
                <a:gd name="connsiteY6" fmla="*/ 1308284 h 1308284"/>
                <a:gd name="connsiteX7" fmla="*/ 0 w 3256633"/>
                <a:gd name="connsiteY7" fmla="*/ 1177456 h 1308284"/>
                <a:gd name="connsiteX8" fmla="*/ 0 w 3256633"/>
                <a:gd name="connsiteY8" fmla="*/ 130828 h 130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6633" h="1308284">
                  <a:moveTo>
                    <a:pt x="0" y="130828"/>
                  </a:moveTo>
                  <a:cubicBezTo>
                    <a:pt x="0" y="58574"/>
                    <a:pt x="58574" y="0"/>
                    <a:pt x="130828" y="0"/>
                  </a:cubicBezTo>
                  <a:lnTo>
                    <a:pt x="3125805" y="0"/>
                  </a:lnTo>
                  <a:cubicBezTo>
                    <a:pt x="3198059" y="0"/>
                    <a:pt x="3256633" y="58574"/>
                    <a:pt x="3256633" y="130828"/>
                  </a:cubicBezTo>
                  <a:lnTo>
                    <a:pt x="3256633" y="1177456"/>
                  </a:lnTo>
                  <a:cubicBezTo>
                    <a:pt x="3256633" y="1249710"/>
                    <a:pt x="3198059" y="1308284"/>
                    <a:pt x="3125805" y="1308284"/>
                  </a:cubicBezTo>
                  <a:lnTo>
                    <a:pt x="130828" y="1308284"/>
                  </a:lnTo>
                  <a:cubicBezTo>
                    <a:pt x="58574" y="1308284"/>
                    <a:pt x="0" y="1249710"/>
                    <a:pt x="0" y="1177456"/>
                  </a:cubicBezTo>
                  <a:lnTo>
                    <a:pt x="0" y="130828"/>
                  </a:lnTo>
                  <a:close/>
                </a:path>
              </a:pathLst>
            </a:custGeom>
            <a:solidFill>
              <a:srgbClr val="FF212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38" tIns="53558" rIns="58638" bIns="53558" numCol="1" spcCol="1270" anchor="ctr" anchorCtr="0">
              <a:noAutofit/>
            </a:bodyPr>
            <a:lstStyle/>
            <a:p>
              <a:pPr lvl="0" algn="ctr" defTabSz="355600"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b="1" kern="1200" dirty="0" smtClean="0"/>
                <a:t>Недостатки</a:t>
              </a:r>
              <a:endParaRPr lang="ru-RU" sz="800" kern="1200" dirty="0" smtClean="0"/>
            </a:p>
            <a:p>
              <a:pPr lvl="0" algn="l" defTabSz="355600">
                <a:spcBef>
                  <a:spcPts val="300"/>
                </a:spcBef>
                <a:spcAft>
                  <a:spcPts val="200"/>
                </a:spcAft>
              </a:pPr>
              <a:r>
                <a:rPr lang="ru-RU" sz="800" kern="1200" dirty="0" smtClean="0"/>
                <a:t>- Изменить </a:t>
              </a:r>
              <a:r>
                <a:rPr lang="ru-RU" sz="800" kern="1200" dirty="0" smtClean="0"/>
                <a:t>способ формирования фонда можно только через 2 года и только после погашения задолженности перед Региональным оператором.</a:t>
              </a:r>
              <a:endParaRPr lang="ru-RU" sz="800" kern="12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743666" y="705394"/>
            <a:ext cx="3004457" cy="3918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Специальный счёт на имя ТСЖ, ЖСК </a:t>
            </a:r>
          </a:p>
          <a:p>
            <a:pPr algn="ctr"/>
            <a:r>
              <a:rPr lang="ru-RU" sz="1000" b="1" dirty="0" smtClean="0"/>
              <a:t>или иного специализированного кооператива</a:t>
            </a:r>
            <a:endParaRPr lang="ru-RU" sz="1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7026" y="705394"/>
            <a:ext cx="3004457" cy="3918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Централизованный счёт регионального оператора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93770" y="705394"/>
            <a:ext cx="3004457" cy="3918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Специальный счёт на имя </a:t>
            </a:r>
            <a:r>
              <a:rPr lang="ru-RU" sz="1400" b="1" dirty="0" smtClean="0"/>
              <a:t>регионального оператора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346605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383</Words>
  <Application>Microsoft Office PowerPoint</Application>
  <PresentationFormat>Широкоэкранный</PresentationFormat>
  <Paragraphs>57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Способы формирования фонда капитального ремонта МКД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формирования фонда капитального ремонта МКД</dc:title>
  <dc:creator>User2</dc:creator>
  <cp:lastModifiedBy>User2</cp:lastModifiedBy>
  <cp:revision>17</cp:revision>
  <dcterms:created xsi:type="dcterms:W3CDTF">2014-05-13T07:30:43Z</dcterms:created>
  <dcterms:modified xsi:type="dcterms:W3CDTF">2014-05-23T05:36:16Z</dcterms:modified>
</cp:coreProperties>
</file>